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735763" cy="98694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E4FFC9"/>
    <a:srgbClr val="99FF99"/>
    <a:srgbClr val="00FF00"/>
    <a:srgbClr val="CCFF99"/>
    <a:srgbClr val="FFCCCC"/>
    <a:srgbClr val="FFCC99"/>
    <a:srgbClr val="0000FF"/>
    <a:srgbClr val="FF66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1830" y="-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A7D6F-4351-4497-B570-41D84A20374D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95AD4-1B87-448B-AF4D-01C68EE2AA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2756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A7D6F-4351-4497-B570-41D84A20374D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95AD4-1B87-448B-AF4D-01C68EE2AA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3696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A7D6F-4351-4497-B570-41D84A20374D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95AD4-1B87-448B-AF4D-01C68EE2AA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481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A7D6F-4351-4497-B570-41D84A20374D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95AD4-1B87-448B-AF4D-01C68EE2AA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0350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A7D6F-4351-4497-B570-41D84A20374D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95AD4-1B87-448B-AF4D-01C68EE2AA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5133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A7D6F-4351-4497-B570-41D84A20374D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95AD4-1B87-448B-AF4D-01C68EE2AA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7620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A7D6F-4351-4497-B570-41D84A20374D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95AD4-1B87-448B-AF4D-01C68EE2AA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5532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A7D6F-4351-4497-B570-41D84A20374D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95AD4-1B87-448B-AF4D-01C68EE2AA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901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A7D6F-4351-4497-B570-41D84A20374D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95AD4-1B87-448B-AF4D-01C68EE2AA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1202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A7D6F-4351-4497-B570-41D84A20374D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95AD4-1B87-448B-AF4D-01C68EE2AA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9749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A7D6F-4351-4497-B570-41D84A20374D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95AD4-1B87-448B-AF4D-01C68EE2AA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2104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A7D6F-4351-4497-B570-41D84A20374D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895AD4-1B87-448B-AF4D-01C68EE2AA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2184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985234"/>
            <a:ext cx="6858001" cy="570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fontAlgn="base" latinLnBrk="1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400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HGP創英角ﾎﾟｯﾌﾟ体" pitchFamily="50" charset="-128"/>
              </a:rPr>
              <a:t>１年目に知っておきたい</a:t>
            </a:r>
            <a:r>
              <a:rPr lang="ja-JP" altLang="en-US" sz="3200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HGP創英角ﾎﾟｯﾌﾟ体" pitchFamily="50" charset="-128"/>
              </a:rPr>
              <a:t>小児看護のキホン</a:t>
            </a:r>
            <a:endParaRPr lang="en-US" altLang="ja-JP" sz="2800" dirty="0">
              <a:solidFill>
                <a:srgbClr val="FF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ea typeface="HGP創英角ﾎﾟｯﾌﾟ体" pitchFamily="50" charset="-128"/>
            </a:endParaRPr>
          </a:p>
          <a:p>
            <a:pPr algn="ctr" eaLnBrk="0" fontAlgn="base" latinLnBrk="1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ja-JP" sz="1000" dirty="0">
              <a:solidFill>
                <a:srgbClr val="000000"/>
              </a:solidFill>
              <a:latin typeface="Arial" pitchFamily="34" charset="0"/>
              <a:ea typeface="HG丸ｺﾞｼｯｸM-PRO" pitchFamily="50" charset="-128"/>
            </a:endParaRPr>
          </a:p>
          <a:p>
            <a:pPr algn="ctr" eaLnBrk="0" fontAlgn="base" latinLnBrk="1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ja-JP" sz="2400" dirty="0">
              <a:solidFill>
                <a:srgbClr val="000000"/>
              </a:solidFill>
              <a:latin typeface="HG??????M-PRO" pitchFamily="50" charset="0"/>
            </a:endParaRPr>
          </a:p>
          <a:p>
            <a:pPr algn="ctr" eaLnBrk="0" fontAlgn="base" latinLnBrk="1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ja-JP" sz="2400" dirty="0">
              <a:solidFill>
                <a:srgbClr val="000000"/>
              </a:solidFill>
              <a:latin typeface="HG??????M-PRO" pitchFamily="50" charset="0"/>
            </a:endParaRPr>
          </a:p>
          <a:p>
            <a:pPr algn="ctr" eaLnBrk="0" fontAlgn="base" latinLnBrk="1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ja-JP" sz="2400" dirty="0">
              <a:solidFill>
                <a:srgbClr val="000000"/>
              </a:solidFill>
              <a:latin typeface="HG??????M-PRO" pitchFamily="50" charset="0"/>
            </a:endParaRPr>
          </a:p>
          <a:p>
            <a:pPr algn="ctr" eaLnBrk="0" fontAlgn="base" latinLnBrk="1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ja-JP" sz="2400" dirty="0">
              <a:solidFill>
                <a:srgbClr val="000000"/>
              </a:solidFill>
              <a:latin typeface="HG??????M-PRO" pitchFamily="50" charset="0"/>
            </a:endParaRPr>
          </a:p>
          <a:p>
            <a:pPr algn="ctr" eaLnBrk="0" fontAlgn="base" latinLnBrk="1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ja-JP" sz="1100" dirty="0">
              <a:solidFill>
                <a:srgbClr val="000000"/>
              </a:solidFill>
              <a:latin typeface="HG??????M-PRO" pitchFamily="50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ja-JP" sz="1600" b="1" dirty="0">
              <a:solidFill>
                <a:srgbClr val="000000"/>
              </a:solidFill>
              <a:latin typeface="Arial" panose="020B0604020202020204" pitchFamily="34" charset="0"/>
              <a:ea typeface="HG丸ｺﾞｼｯｸM-PRO" panose="020F0600000000000000" pitchFamily="50" charset="-128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ja-JP" sz="1600" b="1" dirty="0">
              <a:solidFill>
                <a:srgbClr val="000000"/>
              </a:solidFill>
              <a:latin typeface="Arial" panose="020B0604020202020204" pitchFamily="34" charset="0"/>
              <a:ea typeface="HG丸ｺﾞｼｯｸM-PRO" panose="020F0600000000000000" pitchFamily="50" charset="-128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ja-JP" sz="1600" b="1" dirty="0">
              <a:solidFill>
                <a:srgbClr val="000000"/>
              </a:solidFill>
              <a:latin typeface="Arial" panose="020B0604020202020204" pitchFamily="34" charset="0"/>
              <a:ea typeface="HG丸ｺﾞｼｯｸM-PRO" panose="020F0600000000000000" pitchFamily="50" charset="-128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ja-JP" sz="1600" b="1" dirty="0">
              <a:solidFill>
                <a:srgbClr val="000000"/>
              </a:solidFill>
              <a:latin typeface="Arial" panose="020B0604020202020204" pitchFamily="34" charset="0"/>
              <a:ea typeface="HG丸ｺﾞｼｯｸM-PRO" panose="020F0600000000000000" pitchFamily="50" charset="-128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ja-JP" sz="1600" b="1" dirty="0">
              <a:solidFill>
                <a:srgbClr val="000000"/>
              </a:solidFill>
              <a:latin typeface="Arial" panose="020B0604020202020204" pitchFamily="34" charset="0"/>
              <a:ea typeface="HG丸ｺﾞｼｯｸM-PRO" panose="020F0600000000000000" pitchFamily="50" charset="-128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ja-JP" sz="1600" b="1" dirty="0">
              <a:solidFill>
                <a:srgbClr val="000000"/>
              </a:solidFill>
              <a:latin typeface="Arial" panose="020B0604020202020204" pitchFamily="34" charset="0"/>
              <a:ea typeface="HG丸ｺﾞｼｯｸM-PRO" panose="020F0600000000000000" pitchFamily="50" charset="-128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ja-JP" sz="1600" b="1" dirty="0">
              <a:solidFill>
                <a:srgbClr val="000000"/>
              </a:solidFill>
              <a:latin typeface="Arial" panose="020B0604020202020204" pitchFamily="34" charset="0"/>
              <a:ea typeface="HG丸ｺﾞｼｯｸM-PRO" panose="020F0600000000000000" pitchFamily="50" charset="-128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ja-JP" sz="1600" b="1" dirty="0">
              <a:solidFill>
                <a:srgbClr val="000000"/>
              </a:solidFill>
              <a:latin typeface="Arial" panose="020B0604020202020204" pitchFamily="34" charset="0"/>
              <a:ea typeface="HG丸ｺﾞｼｯｸM-PRO" panose="020F0600000000000000" pitchFamily="50" charset="-128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HG丸ｺﾞｼｯｸM-PRO" panose="020F0600000000000000" pitchFamily="50" charset="-128"/>
              </a:rPr>
              <a:t>　　　　　　　　　　　　　　　　                         </a:t>
            </a:r>
            <a:r>
              <a:rPr kumimoji="0" lang="ja-JP" altLang="en-US" sz="1400" b="1" dirty="0">
                <a:solidFill>
                  <a:srgbClr val="000000"/>
                </a:solidFill>
                <a:latin typeface="Arial" panose="020B0604020202020204" pitchFamily="34" charset="0"/>
                <a:ea typeface="HG丸ｺﾞｼｯｸM-PRO" panose="020F0600000000000000" pitchFamily="50" charset="-128"/>
              </a:rPr>
              <a:t>　</a:t>
            </a:r>
            <a:r>
              <a:rPr kumimoji="0" lang="ja-JP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HG丸ｺﾞｼｯｸM-PRO" panose="020F0600000000000000" pitchFamily="50" charset="-128"/>
              </a:rPr>
              <a:t>　　　</a:t>
            </a:r>
            <a:endParaRPr kumimoji="0" lang="en-US" altLang="ja-JP" sz="1600" b="1" dirty="0">
              <a:solidFill>
                <a:srgbClr val="000000"/>
              </a:solidFill>
              <a:latin typeface="Arial" panose="020B0604020202020204" pitchFamily="34" charset="0"/>
              <a:ea typeface="HG丸ｺﾞｼｯｸM-PRO" panose="020F0600000000000000" pitchFamily="50" charset="-128"/>
            </a:endParaRPr>
          </a:p>
          <a:p>
            <a:pPr algn="di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HG丸ｺﾞｼｯｸM-PRO" panose="020F0600000000000000" pitchFamily="50" charset="-128"/>
              </a:rPr>
              <a:t>　　　</a:t>
            </a:r>
            <a:endParaRPr kumimoji="0" lang="en-US" altLang="ja-JP" sz="1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 eaLnBrk="0" fontAlgn="base" hangingPunct="0">
              <a:lnSpc>
                <a:spcPts val="15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ja-JP" altLang="en-US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kumimoji="0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  　</a:t>
            </a:r>
            <a:endParaRPr kumimoji="0"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588932" y="9563785"/>
            <a:ext cx="528188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お</a:t>
            </a:r>
            <a:r>
              <a:rPr kumimoji="0" lang="ja-JP" altLang="ja-JP" sz="1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問い合わせ</a:t>
            </a:r>
            <a:r>
              <a:rPr kumimoji="0" lang="ja-JP" altLang="en-US" sz="1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先</a:t>
            </a:r>
            <a:r>
              <a:rPr kumimoji="0" lang="ja-JP" altLang="ja-JP" sz="1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kumimoji="0" lang="en-US" altLang="ja-JP" sz="1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045-711-2351</a:t>
            </a:r>
            <a:r>
              <a:rPr kumimoji="0" lang="ja-JP" altLang="ja-JP" sz="1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kumimoji="0" lang="en-US" altLang="ja-JP" sz="1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kumimoji="0" lang="ja-JP" altLang="en-US" sz="1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平日</a:t>
            </a:r>
            <a:r>
              <a:rPr kumimoji="0" lang="en-US" altLang="ja-JP" sz="1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</a:t>
            </a:r>
            <a:r>
              <a:rPr kumimoji="0" lang="ja-JP" altLang="en-US" sz="1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kumimoji="0" lang="en-US" altLang="ja-JP" sz="1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17</a:t>
            </a:r>
            <a:r>
              <a:rPr kumimoji="0" lang="ja-JP" altLang="en-US" sz="1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時）　</a:t>
            </a:r>
            <a:r>
              <a:rPr kumimoji="0" lang="ja-JP" altLang="ja-JP" sz="1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看護教育科</a:t>
            </a:r>
            <a:r>
              <a:rPr kumimoji="0" lang="ja-JP" altLang="en-US" sz="1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lang="en-US" altLang="ja-JP" sz="1100" b="1" dirty="0">
              <a:solidFill>
                <a:srgbClr val="0000FF"/>
              </a:solidFill>
              <a:latin typeface="Arial" pitchFamily="34" charset="0"/>
              <a:ea typeface="HG丸ｺﾞｼｯｸM-PRO" pitchFamily="50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5898" y="1461186"/>
            <a:ext cx="1710577" cy="1208867"/>
          </a:xfrm>
          <a:prstGeom prst="rect">
            <a:avLst/>
          </a:prstGeom>
        </p:spPr>
      </p:pic>
      <p:sp>
        <p:nvSpPr>
          <p:cNvPr id="3" name="角丸四角形吹き出し 2"/>
          <p:cNvSpPr/>
          <p:nvPr/>
        </p:nvSpPr>
        <p:spPr>
          <a:xfrm>
            <a:off x="481525" y="1732813"/>
            <a:ext cx="3845955" cy="705469"/>
          </a:xfrm>
          <a:prstGeom prst="wedgeRoundRectCallout">
            <a:avLst>
              <a:gd name="adj1" fmla="val 58178"/>
              <a:gd name="adj2" fmla="val 18566"/>
              <a:gd name="adj3" fmla="val 16667"/>
            </a:avLst>
          </a:prstGeom>
          <a:solidFill>
            <a:srgbClr val="E4FFC9"/>
          </a:solidFill>
          <a:ln w="12700">
            <a:solidFill>
              <a:srgbClr val="33CC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0" fontAlgn="base" latinLnBrk="1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4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当院の認定看護師が小児の特徴を踏まえて、</a:t>
            </a:r>
            <a:endParaRPr lang="en-US" altLang="ja-JP" sz="1400" b="1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 eaLnBrk="0" fontAlgn="base" latinLnBrk="1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4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わかりやすくお伝えします！</a:t>
            </a:r>
            <a:endParaRPr lang="en-US" altLang="ja-JP" sz="1400" b="1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030" name="Picture 6" descr="http://www.wanpug.com/illust/illust3786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38" r="25444"/>
          <a:stretch/>
        </p:blipFill>
        <p:spPr bwMode="auto">
          <a:xfrm>
            <a:off x="-1" y="74797"/>
            <a:ext cx="6870819" cy="372115"/>
          </a:xfrm>
          <a:prstGeom prst="rect">
            <a:avLst/>
          </a:prstGeom>
          <a:noFill/>
          <a:effectLst>
            <a:glow>
              <a:schemeClr val="accent1"/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-128655" y="248190"/>
            <a:ext cx="7271094" cy="13680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ja-JP" sz="1200" b="1" dirty="0">
                <a:solidFill>
                  <a:srgbClr val="000000"/>
                </a:solidFill>
                <a:latin typeface="Arial" panose="020B0604020202020204" pitchFamily="34" charset="0"/>
                <a:ea typeface="HG丸ｺﾞｼｯｸM-PRO" panose="020F0600000000000000" pitchFamily="50" charset="-128"/>
              </a:rPr>
              <a:t>神奈川県立病院機構神奈川県立こども医療センター看護局</a:t>
            </a:r>
            <a:r>
              <a:rPr lang="ja-JP" altLang="ja-JP" sz="2000" b="1" dirty="0">
                <a:solidFill>
                  <a:srgbClr val="000000"/>
                </a:solidFill>
                <a:latin typeface="Arial" panose="020B0604020202020204" pitchFamily="34" charset="0"/>
                <a:ea typeface="HG丸ｺﾞｼｯｸM-PRO" panose="020F0600000000000000" pitchFamily="50" charset="-128"/>
              </a:rPr>
              <a:t>　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ja-JP" sz="1600" b="1" dirty="0">
                <a:solidFill>
                  <a:srgbClr val="000000"/>
                </a:solidFill>
                <a:latin typeface="Arial" panose="020B0604020202020204" pitchFamily="34" charset="0"/>
                <a:ea typeface="HG丸ｺﾞｼｯｸM-PRO" panose="020F0600000000000000" pitchFamily="50" charset="-128"/>
              </a:rPr>
              <a:t>新人看護職員研修　公開講座</a:t>
            </a:r>
            <a:endParaRPr lang="ja-JP" altLang="ja-JP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11" name="Picture 2" descr="ããã©ããæé·ãã¤ã©ã¹ããç¡æãã®ç»åæ¤ç´¢çµæ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402106" y="7938094"/>
            <a:ext cx="2238159" cy="1577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角丸四角形吹き出し 11"/>
          <p:cNvSpPr/>
          <p:nvPr/>
        </p:nvSpPr>
        <p:spPr>
          <a:xfrm>
            <a:off x="1982474" y="9035254"/>
            <a:ext cx="2249093" cy="404630"/>
          </a:xfrm>
          <a:prstGeom prst="wedgeRoundRectCallout">
            <a:avLst>
              <a:gd name="adj1" fmla="val 56129"/>
              <a:gd name="adj2" fmla="val -87305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多くの皆さまのご参加を</a:t>
            </a:r>
            <a:endParaRPr kumimoji="1" lang="en-US" altLang="ja-JP" sz="12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お待ちしております！</a:t>
            </a:r>
            <a:endParaRPr kumimoji="1" lang="ja-JP" altLang="en-US" sz="12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0" name="角丸四角形 4">
            <a:extLst>
              <a:ext uri="{FF2B5EF4-FFF2-40B4-BE49-F238E27FC236}">
                <a16:creationId xmlns:a16="http://schemas.microsoft.com/office/drawing/2014/main" id="{8625A191-1335-4A85-A3A7-DF0CD4101738}"/>
              </a:ext>
            </a:extLst>
          </p:cNvPr>
          <p:cNvSpPr/>
          <p:nvPr/>
        </p:nvSpPr>
        <p:spPr bwMode="auto">
          <a:xfrm>
            <a:off x="163343" y="2640194"/>
            <a:ext cx="6531314" cy="3173066"/>
          </a:xfrm>
          <a:prstGeom prst="roundRect">
            <a:avLst>
              <a:gd name="adj" fmla="val 1972"/>
            </a:avLst>
          </a:prstGeom>
          <a:solidFill>
            <a:srgbClr val="FFCCCC"/>
          </a:solidFill>
          <a:ln w="952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35F0827-6498-41A0-BA3B-7F72F75C4BCF}"/>
              </a:ext>
            </a:extLst>
          </p:cNvPr>
          <p:cNvSpPr/>
          <p:nvPr/>
        </p:nvSpPr>
        <p:spPr>
          <a:xfrm>
            <a:off x="426549" y="2691085"/>
            <a:ext cx="6268108" cy="28469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latinLnBrk="1" hangingPunct="0">
              <a:lnSpc>
                <a:spcPts val="3000"/>
              </a:lnSpc>
              <a:defRPr/>
            </a:pPr>
            <a:r>
              <a:rPr lang="ja-JP" altLang="en-US" b="1" dirty="0">
                <a:latin typeface="Arial" pitchFamily="34" charset="0"/>
                <a:ea typeface="HG丸ｺﾞｼｯｸM-PRO" pitchFamily="50" charset="-128"/>
              </a:rPr>
              <a:t>🌱第</a:t>
            </a:r>
            <a:r>
              <a:rPr lang="en-US" altLang="ja-JP" b="1" dirty="0">
                <a:latin typeface="Arial" pitchFamily="34" charset="0"/>
                <a:ea typeface="HG丸ｺﾞｼｯｸM-PRO" pitchFamily="50" charset="-128"/>
              </a:rPr>
              <a:t>1</a:t>
            </a:r>
            <a:r>
              <a:rPr lang="ja-JP" altLang="en-US" b="1" dirty="0">
                <a:latin typeface="Arial" pitchFamily="34" charset="0"/>
                <a:ea typeface="HG丸ｺﾞｼｯｸM-PRO" pitchFamily="50" charset="-128"/>
              </a:rPr>
              <a:t>回：</a:t>
            </a:r>
            <a:r>
              <a:rPr lang="en-US" altLang="ja-JP" b="1" dirty="0">
                <a:latin typeface="HG丸ｺﾞｼｯｸM-PRO" pitchFamily="50" charset="-128"/>
                <a:ea typeface="HG丸ｺﾞｼｯｸM-PRO" pitchFamily="50" charset="-128"/>
              </a:rPr>
              <a:t>202</a:t>
            </a:r>
            <a:r>
              <a:rPr lang="ja-JP" altLang="en-US" b="1" dirty="0">
                <a:latin typeface="HG丸ｺﾞｼｯｸM-PRO" pitchFamily="50" charset="-128"/>
                <a:ea typeface="HG丸ｺﾞｼｯｸM-PRO" pitchFamily="50" charset="-128"/>
              </a:rPr>
              <a:t>６年</a:t>
            </a:r>
            <a:r>
              <a:rPr lang="en-US" altLang="ja-JP" b="1" dirty="0">
                <a:latin typeface="HG丸ｺﾞｼｯｸM-PRO" pitchFamily="50" charset="-128"/>
                <a:ea typeface="HG丸ｺﾞｼｯｸM-PRO" pitchFamily="50" charset="-128"/>
              </a:rPr>
              <a:t>8</a:t>
            </a:r>
            <a:r>
              <a:rPr lang="ja-JP" altLang="en-US" b="1" dirty="0">
                <a:latin typeface="HG丸ｺﾞｼｯｸM-PRO" pitchFamily="50" charset="-128"/>
                <a:ea typeface="HG丸ｺﾞｼｯｸM-PRO" pitchFamily="50" charset="-128"/>
              </a:rPr>
              <a:t>月</a:t>
            </a:r>
            <a:r>
              <a:rPr lang="en-US" altLang="ja-JP" b="1" dirty="0">
                <a:latin typeface="HG丸ｺﾞｼｯｸM-PRO" pitchFamily="50" charset="-128"/>
                <a:ea typeface="HG丸ｺﾞｼｯｸM-PRO" pitchFamily="50" charset="-128"/>
              </a:rPr>
              <a:t>2</a:t>
            </a:r>
            <a:r>
              <a:rPr lang="ja-JP" altLang="en-US" b="1" dirty="0">
                <a:latin typeface="HG丸ｺﾞｼｯｸM-PRO" pitchFamily="50" charset="-128"/>
                <a:ea typeface="HG丸ｺﾞｼｯｸM-PRO" pitchFamily="50" charset="-128"/>
              </a:rPr>
              <a:t>８日（金）</a:t>
            </a:r>
            <a:r>
              <a:rPr lang="en-US" altLang="ja-JP" b="1" dirty="0">
                <a:latin typeface="HG丸ｺﾞｼｯｸM-PRO" pitchFamily="50" charset="-128"/>
                <a:ea typeface="HG丸ｺﾞｼｯｸM-PRO" pitchFamily="50" charset="-128"/>
              </a:rPr>
              <a:t>13:00-17:00</a:t>
            </a:r>
          </a:p>
          <a:p>
            <a:pPr marL="342900" indent="-342900" eaLnBrk="0" latinLnBrk="1" hangingPunct="0">
              <a:buFont typeface="Wingdings" panose="05000000000000000000" pitchFamily="2" charset="2"/>
              <a:buChar char="l"/>
              <a:defRPr/>
            </a:pPr>
            <a:r>
              <a:rPr lang="ja-JP" altLang="en-US" sz="2000" b="1" dirty="0">
                <a:solidFill>
                  <a:srgbClr val="0000FF"/>
                </a:solidFill>
                <a:latin typeface="Arial" pitchFamily="34" charset="0"/>
                <a:ea typeface="HG丸ｺﾞｼｯｸM-PRO" pitchFamily="50" charset="-128"/>
              </a:rPr>
              <a:t>こどものフィジカルアセスメント</a:t>
            </a:r>
            <a:endParaRPr lang="en-US" altLang="ja-JP" sz="2000" b="1" dirty="0">
              <a:solidFill>
                <a:srgbClr val="0000FF"/>
              </a:solidFill>
              <a:latin typeface="Arial" pitchFamily="34" charset="0"/>
              <a:ea typeface="HG丸ｺﾞｼｯｸM-PRO" pitchFamily="50" charset="-128"/>
            </a:endParaRPr>
          </a:p>
          <a:p>
            <a:pPr marL="342900" indent="-342900" eaLnBrk="0" latinLnBrk="1" hangingPunct="0">
              <a:buFont typeface="Wingdings" panose="05000000000000000000" pitchFamily="2" charset="2"/>
              <a:buChar char="l"/>
              <a:defRPr/>
            </a:pPr>
            <a:r>
              <a:rPr lang="ja-JP" altLang="en-US" sz="2000" b="1" dirty="0">
                <a:solidFill>
                  <a:srgbClr val="0000FF"/>
                </a:solidFill>
                <a:latin typeface="Arial" pitchFamily="34" charset="0"/>
                <a:ea typeface="HG丸ｺﾞｼｯｸM-PRO" pitchFamily="50" charset="-128"/>
              </a:rPr>
              <a:t>こどもの感染症の基本</a:t>
            </a:r>
            <a:endParaRPr lang="en-US" altLang="ja-JP" sz="2000" b="1" dirty="0">
              <a:solidFill>
                <a:srgbClr val="0000FF"/>
              </a:solidFill>
              <a:latin typeface="Arial" pitchFamily="34" charset="0"/>
              <a:ea typeface="HG丸ｺﾞｼｯｸM-PRO" pitchFamily="50" charset="-128"/>
            </a:endParaRPr>
          </a:p>
          <a:p>
            <a:pPr marL="342900" indent="-342900" eaLnBrk="0" latinLnBrk="1" hangingPunct="0">
              <a:buFont typeface="Wingdings" panose="05000000000000000000" pitchFamily="2" charset="2"/>
              <a:buChar char="l"/>
              <a:defRPr/>
            </a:pPr>
            <a:r>
              <a:rPr lang="ja-JP" altLang="en-US" sz="2000" b="1" dirty="0">
                <a:solidFill>
                  <a:srgbClr val="0000FF"/>
                </a:solidFill>
                <a:latin typeface="Arial" pitchFamily="34" charset="0"/>
                <a:ea typeface="HG丸ｺﾞｼｯｸM-PRO" pitchFamily="50" charset="-128"/>
              </a:rPr>
              <a:t>重症心身障害児の看護</a:t>
            </a:r>
            <a:endParaRPr lang="en-US" altLang="ja-JP" sz="2000" b="1" dirty="0">
              <a:solidFill>
                <a:srgbClr val="0000FF"/>
              </a:solidFill>
              <a:latin typeface="Arial" pitchFamily="34" charset="0"/>
              <a:ea typeface="HG丸ｺﾞｼｯｸM-PRO" pitchFamily="50" charset="-128"/>
            </a:endParaRPr>
          </a:p>
          <a:p>
            <a:pPr marL="0" lvl="1" algn="ctr" eaLnBrk="0" latinLnBrk="1" hangingPunct="0">
              <a:defRPr/>
            </a:pPr>
            <a:endParaRPr lang="en-US" altLang="ja-JP" sz="900" b="1" dirty="0">
              <a:latin typeface="HG丸ｺﾞｼｯｸM-PRO" pitchFamily="50" charset="-128"/>
              <a:ea typeface="HG丸ｺﾞｼｯｸM-PRO" pitchFamily="50" charset="-128"/>
            </a:endParaRPr>
          </a:p>
          <a:p>
            <a:pPr eaLnBrk="0" latinLnBrk="1" hangingPunct="0">
              <a:lnSpc>
                <a:spcPts val="3000"/>
              </a:lnSpc>
              <a:defRPr/>
            </a:pPr>
            <a:r>
              <a:rPr lang="ja-JP" altLang="en-US" b="1" dirty="0">
                <a:latin typeface="HG丸ｺﾞｼｯｸM-PRO" pitchFamily="50" charset="-128"/>
                <a:ea typeface="HG丸ｺﾞｼｯｸM-PRO" pitchFamily="50" charset="-128"/>
              </a:rPr>
              <a:t>🌱第</a:t>
            </a:r>
            <a:r>
              <a:rPr lang="en-US" altLang="ja-JP" b="1" dirty="0">
                <a:latin typeface="HG丸ｺﾞｼｯｸM-PRO" pitchFamily="50" charset="-128"/>
                <a:ea typeface="HG丸ｺﾞｼｯｸM-PRO" pitchFamily="50" charset="-128"/>
              </a:rPr>
              <a:t>2</a:t>
            </a:r>
            <a:r>
              <a:rPr lang="ja-JP" altLang="en-US" b="1" dirty="0">
                <a:latin typeface="HG丸ｺﾞｼｯｸM-PRO" pitchFamily="50" charset="-128"/>
                <a:ea typeface="HG丸ｺﾞｼｯｸM-PRO" pitchFamily="50" charset="-128"/>
              </a:rPr>
              <a:t>回：</a:t>
            </a:r>
            <a:r>
              <a:rPr lang="en-US" altLang="ja-JP" b="1" dirty="0">
                <a:latin typeface="HG丸ｺﾞｼｯｸM-PRO" pitchFamily="50" charset="-128"/>
                <a:ea typeface="HG丸ｺﾞｼｯｸM-PRO" pitchFamily="50" charset="-128"/>
              </a:rPr>
              <a:t>2026</a:t>
            </a:r>
            <a:r>
              <a:rPr lang="ja-JP" altLang="en-US" b="1" dirty="0">
                <a:latin typeface="HG丸ｺﾞｼｯｸM-PRO" pitchFamily="50" charset="-128"/>
                <a:ea typeface="HG丸ｺﾞｼｯｸM-PRO" pitchFamily="50" charset="-128"/>
              </a:rPr>
              <a:t>年</a:t>
            </a:r>
            <a:r>
              <a:rPr lang="en-US" altLang="ja-JP" b="1" dirty="0">
                <a:latin typeface="HG丸ｺﾞｼｯｸM-PRO" pitchFamily="50" charset="-128"/>
                <a:ea typeface="HG丸ｺﾞｼｯｸM-PRO" pitchFamily="50" charset="-128"/>
              </a:rPr>
              <a:t>9</a:t>
            </a:r>
            <a:r>
              <a:rPr lang="ja-JP" altLang="en-US" b="1" dirty="0">
                <a:latin typeface="HG丸ｺﾞｼｯｸM-PRO" pitchFamily="50" charset="-128"/>
                <a:ea typeface="HG丸ｺﾞｼｯｸM-PRO" pitchFamily="50" charset="-128"/>
              </a:rPr>
              <a:t>月</a:t>
            </a:r>
            <a:r>
              <a:rPr lang="en-US" altLang="ja-JP" b="1" dirty="0">
                <a:latin typeface="HG丸ｺﾞｼｯｸM-PRO" pitchFamily="50" charset="-128"/>
                <a:ea typeface="HG丸ｺﾞｼｯｸM-PRO" pitchFamily="50" charset="-128"/>
              </a:rPr>
              <a:t>9</a:t>
            </a:r>
            <a:r>
              <a:rPr lang="ja-JP" altLang="en-US" b="1" dirty="0">
                <a:latin typeface="HG丸ｺﾞｼｯｸM-PRO" pitchFamily="50" charset="-128"/>
                <a:ea typeface="HG丸ｺﾞｼｯｸM-PRO" pitchFamily="50" charset="-128"/>
              </a:rPr>
              <a:t>日（水）</a:t>
            </a:r>
            <a:r>
              <a:rPr lang="en-US" altLang="ja-JP" b="1" dirty="0">
                <a:latin typeface="HG丸ｺﾞｼｯｸM-PRO" pitchFamily="50" charset="-128"/>
                <a:ea typeface="HG丸ｺﾞｼｯｸM-PRO" pitchFamily="50" charset="-128"/>
              </a:rPr>
              <a:t>13:00-17:00</a:t>
            </a:r>
            <a:endParaRPr lang="en-US" altLang="ja-JP" b="1" dirty="0">
              <a:latin typeface="Arial" pitchFamily="34" charset="0"/>
              <a:ea typeface="HG丸ｺﾞｼｯｸM-PRO" pitchFamily="50" charset="-128"/>
            </a:endParaRPr>
          </a:p>
          <a:p>
            <a:pPr marL="342900" indent="-342900" eaLnBrk="0" latinLnBrk="1" hangingPunct="0">
              <a:buFont typeface="Wingdings" panose="05000000000000000000" pitchFamily="2" charset="2"/>
              <a:buChar char="l"/>
              <a:defRPr/>
            </a:pPr>
            <a:r>
              <a:rPr lang="ja-JP" altLang="en-US" sz="2000" b="1" dirty="0">
                <a:solidFill>
                  <a:srgbClr val="0000FF"/>
                </a:solidFill>
                <a:latin typeface="Arial" pitchFamily="34" charset="0"/>
                <a:ea typeface="HG丸ｺﾞｼｯｸM-PRO" pitchFamily="50" charset="-128"/>
              </a:rPr>
              <a:t>成長発達を踏まえた看護展開　事例を通して</a:t>
            </a:r>
            <a:endParaRPr lang="en-US" altLang="ja-JP" sz="2000" b="1" dirty="0">
              <a:solidFill>
                <a:srgbClr val="0000FF"/>
              </a:solidFill>
              <a:latin typeface="Arial" pitchFamily="34" charset="0"/>
              <a:ea typeface="HG丸ｺﾞｼｯｸM-PRO" pitchFamily="50" charset="-128"/>
            </a:endParaRPr>
          </a:p>
          <a:p>
            <a:pPr marL="342900" indent="-342900" eaLnBrk="0" latinLnBrk="1" hangingPunct="0">
              <a:buFont typeface="Wingdings" panose="05000000000000000000" pitchFamily="2" charset="2"/>
              <a:buChar char="l"/>
              <a:defRPr/>
            </a:pPr>
            <a:r>
              <a:rPr lang="ja-JP" altLang="en-US" sz="2000" b="1" dirty="0">
                <a:solidFill>
                  <a:srgbClr val="0000FF"/>
                </a:solidFill>
                <a:latin typeface="Arial" pitchFamily="34" charset="0"/>
                <a:ea typeface="HG丸ｺﾞｼｯｸM-PRO" pitchFamily="50" charset="-128"/>
              </a:rPr>
              <a:t>「こどもの家族」の支援</a:t>
            </a:r>
          </a:p>
          <a:p>
            <a:pPr marL="342900" indent="-342900" eaLnBrk="0" latinLnBrk="1" hangingPunct="0">
              <a:buFont typeface="Wingdings" panose="05000000000000000000" pitchFamily="2" charset="2"/>
              <a:buChar char="l"/>
              <a:defRPr/>
            </a:pPr>
            <a:r>
              <a:rPr lang="ja-JP" altLang="en-US" sz="2000" b="1" dirty="0">
                <a:solidFill>
                  <a:srgbClr val="0000FF"/>
                </a:solidFill>
                <a:latin typeface="Arial" pitchFamily="34" charset="0"/>
                <a:ea typeface="HG丸ｺﾞｼｯｸM-PRO" pitchFamily="50" charset="-128"/>
              </a:rPr>
              <a:t>小児病棟からの退院支援・移行支援</a:t>
            </a:r>
            <a:endParaRPr lang="en-US" altLang="ja-JP" sz="2000" b="1" dirty="0">
              <a:solidFill>
                <a:srgbClr val="0000FF"/>
              </a:solidFill>
              <a:latin typeface="Arial" pitchFamily="34" charset="0"/>
              <a:ea typeface="HG丸ｺﾞｼｯｸM-PRO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7A57ECC-4896-43C0-80E5-2FA769ECD0EF}"/>
              </a:ext>
            </a:extLst>
          </p:cNvPr>
          <p:cNvSpPr/>
          <p:nvPr/>
        </p:nvSpPr>
        <p:spPr>
          <a:xfrm>
            <a:off x="225120" y="5859602"/>
            <a:ext cx="6420576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6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対　象</a:t>
            </a:r>
            <a:r>
              <a:rPr kumimoji="0" lang="ja-JP" altLang="ja-JP" sz="16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：小児看護に携わる新人看護職員</a:t>
            </a:r>
            <a:r>
              <a:rPr kumimoji="0" lang="ja-JP" altLang="en-US" sz="16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および既卒採用看護師</a:t>
            </a:r>
            <a:endParaRPr kumimoji="0" lang="en-US" altLang="ja-JP" sz="1600" b="1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6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または、その</a:t>
            </a:r>
            <a:r>
              <a:rPr kumimoji="0" lang="en-US" altLang="ja-JP" sz="1600" b="1" dirty="0" err="1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指導的役割</a:t>
            </a:r>
            <a:r>
              <a:rPr kumimoji="0" lang="ja-JP" altLang="en-US" sz="16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を担う方　</a:t>
            </a:r>
            <a:endParaRPr kumimoji="0" lang="en-US" altLang="ja-JP" sz="1600" b="1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6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定　員：</a:t>
            </a:r>
            <a:r>
              <a:rPr kumimoji="0" lang="en-US" altLang="ja-JP" sz="16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40</a:t>
            </a:r>
            <a:r>
              <a:rPr kumimoji="0" lang="ja-JP" altLang="en-US" sz="16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名（先着順）　　</a:t>
            </a:r>
            <a:endParaRPr kumimoji="0" lang="en-US" altLang="ja-JP" sz="1600" b="1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6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方　法：</a:t>
            </a:r>
            <a:r>
              <a:rPr kumimoji="0" lang="en-US" altLang="ja-JP" sz="16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ZOOM</a:t>
            </a:r>
            <a:r>
              <a:rPr kumimoji="0" lang="ja-JP" altLang="en-US" sz="16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を使用したオンラインセミナー　</a:t>
            </a:r>
            <a:endParaRPr kumimoji="0" lang="en-US" altLang="ja-JP" sz="1600" b="1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6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参</a:t>
            </a:r>
            <a:r>
              <a:rPr kumimoji="0" lang="ja-JP" altLang="ja-JP" sz="1600" b="1" dirty="0">
                <a:solidFill>
                  <a:srgbClr val="000000"/>
                </a:solidFill>
                <a:latin typeface="Arial" panose="020B0604020202020204" pitchFamily="34" charset="0"/>
                <a:ea typeface="HG丸ｺﾞｼｯｸM-PRO" panose="020F0600000000000000" pitchFamily="50" charset="-128"/>
              </a:rPr>
              <a:t>加費：</a:t>
            </a:r>
            <a:r>
              <a:rPr kumimoji="0" lang="ja-JP" altLang="en-US" sz="16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各回</a:t>
            </a:r>
            <a:r>
              <a:rPr kumimoji="0" lang="en-US" altLang="ja-JP" sz="16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1000</a:t>
            </a:r>
            <a:r>
              <a:rPr kumimoji="0" lang="ja-JP" altLang="en-US" sz="16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円　両日参加の場合は</a:t>
            </a:r>
            <a:r>
              <a:rPr kumimoji="0" lang="en-US" altLang="ja-JP" sz="16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</a:t>
            </a:r>
            <a:r>
              <a:rPr kumimoji="0" lang="ja-JP" altLang="en-US" sz="16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日間で</a:t>
            </a:r>
            <a:r>
              <a:rPr kumimoji="0" lang="en-US" altLang="ja-JP" sz="16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1500</a:t>
            </a:r>
            <a:r>
              <a:rPr kumimoji="0" lang="ja-JP" altLang="en-US" sz="16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円</a:t>
            </a:r>
            <a:endParaRPr kumimoji="0" lang="en-US" altLang="ja-JP" sz="1600" b="1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 eaLnBrk="0" fontAlgn="base" hangingPunct="0">
              <a:lnSpc>
                <a:spcPts val="12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ja-JP" altLang="ja-JP" sz="1600" b="1" dirty="0">
                <a:solidFill>
                  <a:srgbClr val="000000"/>
                </a:solidFill>
                <a:latin typeface="Arial" panose="020B0604020202020204" pitchFamily="34" charset="0"/>
                <a:ea typeface="HG丸ｺﾞｼｯｸM-PRO" panose="020F0600000000000000" pitchFamily="50" charset="-128"/>
              </a:rPr>
              <a:t>申込方法：</a:t>
            </a:r>
            <a:r>
              <a:rPr kumimoji="0" lang="en-US" altLang="ja-JP" sz="1600" b="1" dirty="0" err="1">
                <a:solidFill>
                  <a:srgbClr val="000000"/>
                </a:solidFill>
                <a:latin typeface="Arial" panose="020B0604020202020204" pitchFamily="34" charset="0"/>
                <a:ea typeface="HG丸ｺﾞｼｯｸM-PRO" panose="020F0600000000000000" pitchFamily="50" charset="-128"/>
              </a:rPr>
              <a:t>Peatix</a:t>
            </a:r>
            <a:r>
              <a:rPr kumimoji="0" lang="ja-JP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HG丸ｺﾞｼｯｸM-PRO" panose="020F0600000000000000" pitchFamily="50" charset="-128"/>
              </a:rPr>
              <a:t>より申し込み</a:t>
            </a:r>
            <a:endParaRPr kumimoji="0" lang="en-US" altLang="ja-JP" sz="1600" b="1" dirty="0">
              <a:solidFill>
                <a:srgbClr val="000000"/>
              </a:solidFill>
              <a:latin typeface="Arial" panose="020B0604020202020204" pitchFamily="34" charset="0"/>
              <a:ea typeface="HG丸ｺﾞｼｯｸM-PRO" panose="020F0600000000000000" pitchFamily="50" charset="-12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HG丸ｺﾞｼｯｸM-PRO" panose="020F0600000000000000" pitchFamily="50" charset="-128"/>
              </a:rPr>
              <a:t>　　　　　</a:t>
            </a:r>
            <a:r>
              <a:rPr kumimoji="0" lang="en-US" altLang="ja-JP" sz="1600" b="1" dirty="0">
                <a:solidFill>
                  <a:srgbClr val="000000"/>
                </a:solidFill>
                <a:latin typeface="Arial" panose="020B0604020202020204" pitchFamily="34" charset="0"/>
                <a:ea typeface="HG丸ｺﾞｼｯｸM-PRO" panose="020F0600000000000000" pitchFamily="50" charset="-128"/>
              </a:rPr>
              <a:t>※</a:t>
            </a:r>
            <a:r>
              <a:rPr kumimoji="0" lang="ja-JP" altLang="en-US" sz="1600" b="1" u="wavy" dirty="0">
                <a:solidFill>
                  <a:srgbClr val="000000"/>
                </a:solidFill>
                <a:latin typeface="Arial" panose="020B0604020202020204" pitchFamily="34" charset="0"/>
                <a:ea typeface="HG丸ｺﾞｼｯｸM-PRO" panose="020F0600000000000000" pitchFamily="50" charset="-128"/>
              </a:rPr>
              <a:t>おひとりずつ</a:t>
            </a:r>
            <a:r>
              <a:rPr kumimoji="0" lang="ja-JP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HG丸ｺﾞｼｯｸM-PRO" panose="020F0600000000000000" pitchFamily="50" charset="-128"/>
              </a:rPr>
              <a:t>お申し込みください。</a:t>
            </a:r>
            <a:endParaRPr kumimoji="0" lang="en-US" altLang="ja-JP" sz="1600" b="1" dirty="0">
              <a:solidFill>
                <a:srgbClr val="000000"/>
              </a:solidFill>
              <a:latin typeface="Arial" panose="020B0604020202020204" pitchFamily="34" charset="0"/>
              <a:ea typeface="HG丸ｺﾞｼｯｸM-PRO" panose="020F0600000000000000" pitchFamily="50" charset="-12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6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申込締切：</a:t>
            </a:r>
            <a:r>
              <a:rPr kumimoji="0" lang="ja-JP" altLang="en-US" sz="12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両日参加・第</a:t>
            </a:r>
            <a:r>
              <a:rPr kumimoji="0" lang="en-US" altLang="ja-JP" sz="12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kumimoji="0" lang="ja-JP" altLang="en-US" sz="12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回のみ　</a:t>
            </a:r>
            <a:r>
              <a:rPr kumimoji="0" lang="en-US" altLang="ja-JP" sz="12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2026</a:t>
            </a:r>
            <a:r>
              <a:rPr kumimoji="0" lang="ja-JP" altLang="en-US" sz="12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</a:t>
            </a:r>
            <a:r>
              <a:rPr kumimoji="0" lang="en-US" altLang="ja-JP" sz="12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</a:t>
            </a:r>
            <a:r>
              <a:rPr kumimoji="0" lang="ja-JP" altLang="en-US" sz="12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kumimoji="0" lang="en-US" altLang="ja-JP" sz="12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16</a:t>
            </a:r>
            <a:r>
              <a:rPr kumimoji="0" lang="ja-JP" altLang="en-US" sz="12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日（日）</a:t>
            </a:r>
            <a:r>
              <a:rPr kumimoji="0" lang="en-US" altLang="ja-JP" sz="12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12:00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2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第</a:t>
            </a:r>
            <a:r>
              <a:rPr kumimoji="0" lang="en-US" altLang="ja-JP" sz="12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</a:t>
            </a:r>
            <a:r>
              <a:rPr kumimoji="0" lang="ja-JP" altLang="en-US" sz="12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回のみ　　　</a:t>
            </a:r>
            <a:r>
              <a:rPr kumimoji="0" lang="en-US" altLang="ja-JP" sz="12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2026</a:t>
            </a:r>
            <a:r>
              <a:rPr kumimoji="0" lang="ja-JP" altLang="en-US" sz="12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</a:t>
            </a:r>
            <a:r>
              <a:rPr kumimoji="0" lang="en-US" altLang="ja-JP" sz="12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</a:t>
            </a:r>
            <a:r>
              <a:rPr kumimoji="0" lang="ja-JP" altLang="en-US" sz="12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kumimoji="0" lang="en-US" altLang="ja-JP" sz="12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30</a:t>
            </a:r>
            <a:r>
              <a:rPr kumimoji="0" lang="ja-JP" altLang="en-US" sz="12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日（日）</a:t>
            </a:r>
            <a:r>
              <a:rPr kumimoji="0" lang="en-US" altLang="ja-JP" sz="12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12:00</a:t>
            </a:r>
            <a:endParaRPr kumimoji="0" lang="en-US" altLang="ja-JP" sz="1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BCF8636-9B29-446F-A870-1B3E023852C9}"/>
              </a:ext>
            </a:extLst>
          </p:cNvPr>
          <p:cNvSpPr/>
          <p:nvPr/>
        </p:nvSpPr>
        <p:spPr>
          <a:xfrm>
            <a:off x="163343" y="8365840"/>
            <a:ext cx="5521187" cy="669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lnSpc>
                <a:spcPts val="15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2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0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0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申込人数が定員に達した場合、予定より早く</a:t>
            </a:r>
            <a:endParaRPr kumimoji="0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 eaLnBrk="0" fontAlgn="base" hangingPunct="0">
              <a:lnSpc>
                <a:spcPts val="15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締め切らせていただく場合があります。</a:t>
            </a:r>
            <a:endParaRPr kumimoji="0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 eaLnBrk="0" fontAlgn="base" hangingPunct="0">
              <a:lnSpc>
                <a:spcPts val="15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</a:t>
            </a:r>
            <a:endParaRPr kumimoji="0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F901C2A-A651-4286-BFBF-3028E1308A6F}"/>
              </a:ext>
            </a:extLst>
          </p:cNvPr>
          <p:cNvSpPr txBox="1"/>
          <p:nvPr/>
        </p:nvSpPr>
        <p:spPr>
          <a:xfrm>
            <a:off x="0" y="826716"/>
            <a:ext cx="21141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オンラインセミナー</a:t>
            </a:r>
            <a:endParaRPr kumimoji="1" lang="ja-JP" altLang="en-US" b="1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76A63A08-B3A0-4E66-8086-5DB7B36884EE}"/>
              </a:ext>
            </a:extLst>
          </p:cNvPr>
          <p:cNvSpPr txBox="1"/>
          <p:nvPr/>
        </p:nvSpPr>
        <p:spPr>
          <a:xfrm>
            <a:off x="384256" y="5553652"/>
            <a:ext cx="67581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どちらか一日のみの参加も可能ですが、講義の内容を踏まえ、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日両日の参加をお勧めします。</a:t>
            </a:r>
          </a:p>
        </p:txBody>
      </p:sp>
    </p:spTree>
    <p:extLst>
      <p:ext uri="{BB962C8B-B14F-4D97-AF65-F5344CB8AC3E}">
        <p14:creationId xmlns:p14="http://schemas.microsoft.com/office/powerpoint/2010/main" val="41000212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468</TotalTime>
  <Words>280</Words>
  <Application>Microsoft Office PowerPoint</Application>
  <PresentationFormat>A4 210 x 297 mm</PresentationFormat>
  <Paragraphs>48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HG??????M-PRO</vt:lpstr>
      <vt:lpstr>HGP創英角ﾎﾟｯﾌﾟ体</vt:lpstr>
      <vt:lpstr>HG丸ｺﾞｼｯｸM-PRO</vt:lpstr>
      <vt:lpstr>Arial</vt:lpstr>
      <vt:lpstr>Calibri</vt:lpstr>
      <vt:lpstr>Calibri Light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鈴木</dc:creator>
  <cp:lastModifiedBy>関　佳子</cp:lastModifiedBy>
  <cp:revision>66</cp:revision>
  <cp:lastPrinted>2024-05-29T11:11:34Z</cp:lastPrinted>
  <dcterms:created xsi:type="dcterms:W3CDTF">2018-06-11T05:53:40Z</dcterms:created>
  <dcterms:modified xsi:type="dcterms:W3CDTF">2026-05-08T11:35:42Z</dcterms:modified>
</cp:coreProperties>
</file>